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FF"/>
    <a:srgbClr val="990099"/>
    <a:srgbClr val="FF5050"/>
    <a:srgbClr val="FF7C80"/>
    <a:srgbClr val="F4F4F4"/>
    <a:srgbClr val="E6D6C3"/>
    <a:srgbClr val="EAE0DE"/>
    <a:srgbClr val="732303"/>
    <a:srgbClr val="5A1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18" y="3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2016/6/14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図 1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491109" y="4698051"/>
            <a:ext cx="3056331" cy="3035807"/>
          </a:xfrm>
          <a:prstGeom prst="rect">
            <a:avLst/>
          </a:prstGeom>
        </p:spPr>
      </p:pic>
      <p:sp>
        <p:nvSpPr>
          <p:cNvPr id="1030" name="正方形/長方形 1029"/>
          <p:cNvSpPr/>
          <p:nvPr/>
        </p:nvSpPr>
        <p:spPr>
          <a:xfrm>
            <a:off x="15710" y="9447551"/>
            <a:ext cx="7759865" cy="1460162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chemeClr val="bg1"/>
              </a:gs>
              <a:gs pos="66000">
                <a:srgbClr val="A97AC9"/>
              </a:gs>
              <a:gs pos="0">
                <a:schemeClr val="bg1"/>
              </a:gs>
              <a:gs pos="84000">
                <a:srgbClr val="7030A0"/>
              </a:gs>
              <a:gs pos="100000">
                <a:srgbClr val="7030A0"/>
              </a:gs>
              <a:gs pos="97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0" y="6957664"/>
            <a:ext cx="7775575" cy="2382267"/>
          </a:xfrm>
          <a:prstGeom prst="rect">
            <a:avLst/>
          </a:prstGeom>
          <a:gradFill>
            <a:gsLst>
              <a:gs pos="95122">
                <a:schemeClr val="bg1"/>
              </a:gs>
              <a:gs pos="81098">
                <a:srgbClr val="FF9999">
                  <a:alpha val="41961"/>
                </a:srgbClr>
              </a:gs>
              <a:gs pos="0">
                <a:schemeClr val="bg1"/>
              </a:gs>
              <a:gs pos="39000">
                <a:schemeClr val="bg1"/>
              </a:gs>
              <a:gs pos="72000">
                <a:srgbClr val="FF9999">
                  <a:alpha val="41961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1" y="7620378"/>
            <a:ext cx="1971950" cy="137179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08171" y="1310222"/>
            <a:ext cx="7223452" cy="1327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 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東洋の占星術・四柱推命学による個別占い鑑定会を行います。</a:t>
            </a:r>
            <a:endParaRPr lang="en-US" altLang="ja-JP" dirty="0" smtClean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生年月日・時間から、あなたの運の流れを読み解き、運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の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つかみ</a:t>
            </a:r>
            <a:endParaRPr lang="en-US" altLang="ja-JP" dirty="0" smtClean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方をアドバイス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いたします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！</a:t>
            </a:r>
            <a:endParaRPr lang="en-US" altLang="ja-JP" dirty="0" smtClean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endParaRPr lang="ja-JP" altLang="en-US" dirty="0"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510209" y="2388490"/>
            <a:ext cx="6770865" cy="2214178"/>
            <a:chOff x="518446" y="2660432"/>
            <a:chExt cx="6770865" cy="2214178"/>
          </a:xfrm>
        </p:grpSpPr>
        <p:pic>
          <p:nvPicPr>
            <p:cNvPr id="59" name="Picture 8" descr="C:\Users\TSUKAMOTO\Desktop\アスクル\セミナー\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11" y="2660432"/>
              <a:ext cx="2133600" cy="108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9" descr="C:\Users\TSUKAMOTO\Desktop\アスクル\セミナー\青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861" y="3828277"/>
              <a:ext cx="2120900" cy="104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9" descr="C:\Users\TSUKAMOTO\Desktop\アスクル\セミナー\青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056" y="2683955"/>
              <a:ext cx="2120900" cy="104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TSUKAMOTO\Desktop\アスクル\セミナー\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20" y="2675033"/>
              <a:ext cx="2133600" cy="108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TSUKAMOTO\Desktop\アスクル\セミナー\青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20" y="3833613"/>
              <a:ext cx="2120900" cy="104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575495" y="2678545"/>
              <a:ext cx="22896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ja-JP" sz="16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経営者として運気の</a:t>
              </a:r>
              <a:endPara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流れを知りたい</a:t>
              </a:r>
              <a:endParaRPr lang="ja-JP" altLang="en-US" sz="16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</p:txBody>
        </p:sp>
        <p:pic>
          <p:nvPicPr>
            <p:cNvPr id="22" name="Picture 8" descr="C:\Users\TSUKAMOTO\Desktop\アスクル\セミナー\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424" y="3879362"/>
              <a:ext cx="2133600" cy="97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2855281" y="2837475"/>
              <a:ext cx="22052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売り上げを上げる</a:t>
              </a:r>
              <a:endParaRPr lang="en-US" altLang="ja-JP" sz="1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ためのアドバイスが</a:t>
              </a:r>
              <a:endParaRPr lang="en-US" altLang="ja-JP" sz="1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欲しい</a:t>
              </a:r>
              <a:endParaRPr lang="ja-JP" altLang="en-US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155711" y="2922083"/>
              <a:ext cx="21070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開運へと導く</a:t>
              </a:r>
              <a:endPara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ラッキーが分かる</a:t>
              </a:r>
              <a:endParaRPr lang="ja-JP" altLang="en-US" sz="16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18446" y="4079531"/>
              <a:ext cx="228963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スムーズな店舗経営</a:t>
              </a:r>
              <a:endParaRPr lang="en-US" altLang="ja-JP" sz="1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のコツが分かる</a:t>
              </a:r>
              <a:endParaRPr lang="ja-JP" altLang="en-US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949675" y="4090796"/>
              <a:ext cx="19430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必要な人材が</a:t>
              </a:r>
              <a:endPara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分かる</a:t>
              </a:r>
              <a:endParaRPr lang="ja-JP" altLang="en-US" sz="16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290675" y="3975173"/>
              <a:ext cx="18232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人間関係を良好にするための</a:t>
              </a:r>
              <a:endParaRPr lang="en-US" altLang="ja-JP" sz="1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アドバイス</a:t>
              </a:r>
              <a:endParaRPr lang="ja-JP" altLang="en-US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441865" y="4655782"/>
            <a:ext cx="3666388" cy="70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2016</a:t>
            </a:r>
            <a:r>
              <a:rPr lang="ja-JP" altLang="en-US" b="1" dirty="0">
                <a:solidFill>
                  <a:srgbClr val="002060"/>
                </a:solidFill>
              </a:rPr>
              <a:t>年 </a:t>
            </a:r>
            <a:r>
              <a:rPr lang="en-US" altLang="ja-JP" b="1" dirty="0">
                <a:solidFill>
                  <a:srgbClr val="002060"/>
                </a:solidFill>
              </a:rPr>
              <a:t>7</a:t>
            </a:r>
            <a:r>
              <a:rPr lang="ja-JP" altLang="en-US" b="1" dirty="0">
                <a:solidFill>
                  <a:srgbClr val="002060"/>
                </a:solidFill>
              </a:rPr>
              <a:t>月</a:t>
            </a:r>
            <a:r>
              <a:rPr lang="en-US" altLang="ja-JP" b="1" dirty="0" smtClean="0">
                <a:solidFill>
                  <a:srgbClr val="002060"/>
                </a:solidFill>
              </a:rPr>
              <a:t>17</a:t>
            </a:r>
            <a:r>
              <a:rPr lang="ja-JP" altLang="en-US" b="1" dirty="0" smtClean="0">
                <a:solidFill>
                  <a:srgbClr val="002060"/>
                </a:solidFill>
              </a:rPr>
              <a:t>日（日）</a:t>
            </a:r>
            <a:r>
              <a:rPr lang="en-US" altLang="ja-JP" b="1" dirty="0" smtClean="0">
                <a:solidFill>
                  <a:srgbClr val="002060"/>
                </a:solidFill>
              </a:rPr>
              <a:t>18</a:t>
            </a:r>
            <a:r>
              <a:rPr lang="ja-JP" altLang="en-US" b="1" dirty="0">
                <a:solidFill>
                  <a:srgbClr val="002060"/>
                </a:solidFill>
              </a:rPr>
              <a:t>日</a:t>
            </a:r>
            <a:r>
              <a:rPr lang="ja-JP" altLang="en-US" b="1" dirty="0" smtClean="0">
                <a:solidFill>
                  <a:srgbClr val="002060"/>
                </a:solidFill>
              </a:rPr>
              <a:t>（祝</a:t>
            </a:r>
            <a:r>
              <a:rPr lang="ja-JP" altLang="en-US" b="1" dirty="0">
                <a:solidFill>
                  <a:srgbClr val="002060"/>
                </a:solidFill>
              </a:rPr>
              <a:t>） </a:t>
            </a:r>
            <a:endParaRPr lang="en-US" altLang="ja-JP" b="1" dirty="0" smtClean="0">
              <a:solidFill>
                <a:srgbClr val="002060"/>
              </a:solidFill>
            </a:endParaRPr>
          </a:p>
          <a:p>
            <a:r>
              <a:rPr lang="en-US" altLang="ja-JP" dirty="0" smtClean="0">
                <a:solidFill>
                  <a:srgbClr val="002060"/>
                </a:solidFill>
              </a:rPr>
              <a:t>11</a:t>
            </a:r>
            <a:r>
              <a:rPr lang="ja-JP" altLang="en-US" dirty="0" smtClean="0">
                <a:solidFill>
                  <a:srgbClr val="002060"/>
                </a:solidFill>
              </a:rPr>
              <a:t>時～</a:t>
            </a:r>
            <a:r>
              <a:rPr lang="en-US" altLang="ja-JP" dirty="0" smtClean="0">
                <a:solidFill>
                  <a:srgbClr val="002060"/>
                </a:solidFill>
              </a:rPr>
              <a:t>16</a:t>
            </a:r>
            <a:r>
              <a:rPr lang="ja-JP" altLang="en-US" dirty="0" smtClean="0">
                <a:solidFill>
                  <a:srgbClr val="002060"/>
                </a:solidFill>
              </a:rPr>
              <a:t>時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23455" y="5334501"/>
            <a:ext cx="3052439" cy="647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rgbClr val="002060"/>
                </a:solidFill>
              </a:rPr>
              <a:t>タオ・セミナールーム </a:t>
            </a:r>
            <a:r>
              <a:rPr lang="ja-JP" altLang="en-US" dirty="0">
                <a:solidFill>
                  <a:srgbClr val="002060"/>
                </a:solidFill>
              </a:rPr>
              <a:t>　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lang="ja-JP" altLang="en-US" sz="1600" dirty="0" smtClean="0">
                <a:solidFill>
                  <a:srgbClr val="002060"/>
                </a:solidFill>
              </a:rPr>
              <a:t>福岡市</a:t>
            </a:r>
            <a:r>
              <a:rPr lang="ja-JP" altLang="en-US" sz="1600" dirty="0">
                <a:solidFill>
                  <a:srgbClr val="002060"/>
                </a:solidFill>
              </a:rPr>
              <a:t>中央区</a:t>
            </a:r>
            <a:r>
              <a:rPr lang="ja-JP" altLang="en-US" sz="1600" dirty="0" smtClean="0">
                <a:solidFill>
                  <a:srgbClr val="002060"/>
                </a:solidFill>
              </a:rPr>
              <a:t>渡辺通</a:t>
            </a:r>
            <a:r>
              <a:rPr lang="en-US" altLang="ja-JP" sz="1600" dirty="0" smtClean="0">
                <a:solidFill>
                  <a:srgbClr val="002060"/>
                </a:solidFill>
              </a:rPr>
              <a:t>5-14-10-601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381110" y="10381984"/>
            <a:ext cx="4538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&lt;</a:t>
            </a:r>
            <a:r>
              <a:rPr lang="ja-JP" altLang="en-US" sz="2000" dirty="0" smtClean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ＨＰ</a:t>
            </a:r>
            <a:r>
              <a:rPr lang="en-US" altLang="ja-JP" sz="2000" dirty="0" smtClean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&gt;http</a:t>
            </a:r>
            <a:r>
              <a:rPr lang="en-US" altLang="ja-JP" sz="2000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://</a:t>
            </a:r>
            <a:r>
              <a:rPr lang="en-US" altLang="ja-JP" sz="2000" dirty="0" smtClean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www.t-a-o.co.jp/school</a:t>
            </a:r>
          </a:p>
          <a:p>
            <a:endParaRPr lang="ja-JP" altLang="en-US" sz="2000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49707" y="9898374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24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有</a:t>
            </a:r>
            <a:r>
              <a:rPr lang="en-US" altLang="ja-JP" sz="2400" b="1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2400" b="1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タオコーポレーション</a:t>
            </a:r>
            <a:endParaRPr lang="ja-JP" altLang="en-US" sz="24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3150" y="4710001"/>
            <a:ext cx="697627" cy="40100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日時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634739" y="5375834"/>
            <a:ext cx="697628" cy="40100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会場</a:t>
            </a:r>
            <a:endParaRPr lang="ja-JP" altLang="en-US" sz="20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657191" y="9824075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FFFF00"/>
                </a:solidFill>
                <a:latin typeface="小塚ゴシック Pro H" pitchFamily="34" charset="-128"/>
                <a:ea typeface="小塚ゴシック Pro H" pitchFamily="34" charset="-128"/>
              </a:rPr>
              <a:t>☎</a:t>
            </a:r>
            <a:r>
              <a:rPr lang="en-US" altLang="ja-JP" sz="3600" dirty="0" smtClean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092-401-0093</a:t>
            </a:r>
            <a:endParaRPr lang="ja-JP" altLang="en-US" sz="3600" dirty="0">
              <a:solidFill>
                <a:srgbClr val="FFFF00"/>
              </a:solidFill>
              <a:latin typeface="Segoe UI Black" panose="020B0A02040204020203" pitchFamily="34" charset="0"/>
              <a:ea typeface="小塚ゴシック Pro H" pitchFamily="34" charset="-128"/>
              <a:cs typeface="Segoe UI Black" panose="020B0A02040204020203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33329" y="730174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四柱推</a:t>
            </a:r>
            <a:r>
              <a:rPr lang="ja-JP" altLang="en-US" sz="2400" dirty="0" smtClean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命学教室生徒募集</a:t>
            </a:r>
            <a:endParaRPr lang="ja-JP" altLang="en-US" sz="28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322967" y="7729289"/>
            <a:ext cx="4121983" cy="17543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300" dirty="0">
                <a:solidFill>
                  <a:srgbClr val="002060"/>
                </a:solidFill>
                <a:latin typeface="小塚ゴシック Pro B" pitchFamily="34" charset="-128"/>
                <a:ea typeface="小塚ゴシック Pro B" pitchFamily="34" charset="-128"/>
              </a:rPr>
              <a:t>お</a:t>
            </a:r>
            <a:r>
              <a:rPr lang="ja-JP" altLang="en-US" sz="1300" dirty="0" smtClean="0">
                <a:solidFill>
                  <a:srgbClr val="002060"/>
                </a:solidFill>
                <a:latin typeface="小塚ゴシック Pro B" pitchFamily="34" charset="-128"/>
                <a:ea typeface="小塚ゴシック Pro B" pitchFamily="34" charset="-128"/>
              </a:rPr>
              <a:t>客様を占い・相手の心をつかむ占術のスキルを身につけてみませんか？ご自身で相手の性質や運気を深く分析できるので人事・採用の際にも大いに役立ちますよ</a:t>
            </a:r>
            <a:r>
              <a:rPr lang="ja-JP" altLang="en-US" sz="1300" dirty="0" smtClean="0">
                <a:solidFill>
                  <a:srgbClr val="002060"/>
                </a:solidFill>
                <a:latin typeface="小塚ゴシック Pro B" pitchFamily="34" charset="-128"/>
                <a:ea typeface="小塚ゴシック Pro B" pitchFamily="34" charset="-128"/>
              </a:rPr>
              <a:t>。</a:t>
            </a:r>
            <a:endParaRPr lang="en-US" altLang="ja-JP" sz="1300" dirty="0" smtClean="0">
              <a:solidFill>
                <a:srgbClr val="00206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300" dirty="0" smtClean="0">
                <a:solidFill>
                  <a:srgbClr val="002060"/>
                </a:solidFill>
                <a:latin typeface="小塚ゴシック Pro B" pitchFamily="34" charset="-128"/>
                <a:ea typeface="小塚ゴシック Pro B" pitchFamily="34" charset="-128"/>
              </a:rPr>
              <a:t>　　　　</a:t>
            </a:r>
            <a:endParaRPr lang="en-US" altLang="ja-JP" sz="1300" dirty="0" smtClean="0">
              <a:solidFill>
                <a:srgbClr val="00206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400" dirty="0" smtClean="0"/>
              <a:t>　　　　　　</a:t>
            </a:r>
            <a:r>
              <a:rPr lang="ja-JP" altLang="en-US" sz="1400" dirty="0" smtClean="0">
                <a:solidFill>
                  <a:srgbClr val="002060"/>
                </a:solidFill>
              </a:rPr>
              <a:t>毎月</a:t>
            </a:r>
            <a:r>
              <a:rPr lang="en-US" altLang="ja-JP" sz="1400" dirty="0" smtClean="0">
                <a:solidFill>
                  <a:srgbClr val="002060"/>
                </a:solidFill>
              </a:rPr>
              <a:t>2</a:t>
            </a:r>
            <a:r>
              <a:rPr lang="ja-JP" altLang="en-US" sz="1400" dirty="0" smtClean="0">
                <a:solidFill>
                  <a:srgbClr val="002060"/>
                </a:solidFill>
              </a:rPr>
              <a:t>回（第</a:t>
            </a:r>
            <a:r>
              <a:rPr lang="en-US" altLang="ja-JP" sz="1400" dirty="0" smtClean="0">
                <a:solidFill>
                  <a:srgbClr val="002060"/>
                </a:solidFill>
              </a:rPr>
              <a:t>1</a:t>
            </a:r>
            <a:r>
              <a:rPr lang="ja-JP" altLang="en-US" sz="1400" dirty="0" smtClean="0">
                <a:solidFill>
                  <a:srgbClr val="002060"/>
                </a:solidFill>
              </a:rPr>
              <a:t>・第</a:t>
            </a:r>
            <a:r>
              <a:rPr lang="en-US" altLang="ja-JP" sz="1400" dirty="0" smtClean="0">
                <a:solidFill>
                  <a:srgbClr val="002060"/>
                </a:solidFill>
              </a:rPr>
              <a:t>3</a:t>
            </a:r>
            <a:r>
              <a:rPr lang="ja-JP" altLang="en-US" sz="1400" dirty="0" smtClean="0">
                <a:solidFill>
                  <a:srgbClr val="002060"/>
                </a:solidFill>
              </a:rPr>
              <a:t>木曜日</a:t>
            </a:r>
            <a:r>
              <a:rPr lang="en-US" altLang="ja-JP" sz="1400" dirty="0" smtClean="0">
                <a:solidFill>
                  <a:srgbClr val="002060"/>
                </a:solidFill>
              </a:rPr>
              <a:t>13</a:t>
            </a:r>
            <a:r>
              <a:rPr lang="ja-JP" altLang="en-US" sz="1400" dirty="0" smtClean="0">
                <a:solidFill>
                  <a:srgbClr val="002060"/>
                </a:solidFill>
              </a:rPr>
              <a:t>時～</a:t>
            </a:r>
            <a:r>
              <a:rPr lang="en-US" altLang="ja-JP" sz="1400" dirty="0" smtClean="0">
                <a:solidFill>
                  <a:srgbClr val="002060"/>
                </a:solidFill>
              </a:rPr>
              <a:t>15</a:t>
            </a:r>
            <a:r>
              <a:rPr lang="ja-JP" altLang="en-US" sz="1400" dirty="0" smtClean="0">
                <a:solidFill>
                  <a:srgbClr val="002060"/>
                </a:solidFill>
              </a:rPr>
              <a:t>時</a:t>
            </a:r>
            <a:r>
              <a:rPr lang="en-US" altLang="ja-JP" sz="1400" dirty="0" smtClean="0">
                <a:solidFill>
                  <a:srgbClr val="002060"/>
                </a:solidFill>
              </a:rPr>
              <a:t>30</a:t>
            </a:r>
            <a:r>
              <a:rPr lang="ja-JP" altLang="en-US" sz="1400" dirty="0" smtClean="0">
                <a:solidFill>
                  <a:srgbClr val="002060"/>
                </a:solidFill>
              </a:rPr>
              <a:t>分）</a:t>
            </a:r>
            <a:endParaRPr lang="en-US" altLang="ja-JP" sz="1400" dirty="0" smtClean="0">
              <a:solidFill>
                <a:srgbClr val="002060"/>
              </a:solidFill>
            </a:endParaRPr>
          </a:p>
          <a:p>
            <a:r>
              <a:rPr lang="en-US" altLang="ja-JP" sz="1400" dirty="0" smtClean="0">
                <a:solidFill>
                  <a:srgbClr val="002060"/>
                </a:solidFill>
              </a:rPr>
              <a:t>                  </a:t>
            </a:r>
            <a:r>
              <a:rPr lang="en-US" altLang="ja-JP" sz="1400" dirty="0">
                <a:solidFill>
                  <a:srgbClr val="002060"/>
                </a:solidFill>
              </a:rPr>
              <a:t>1</a:t>
            </a:r>
            <a:r>
              <a:rPr lang="ja-JP" altLang="en-US" sz="1400" dirty="0">
                <a:solidFill>
                  <a:srgbClr val="002060"/>
                </a:solidFill>
              </a:rPr>
              <a:t>年半で修了 　 </a:t>
            </a:r>
            <a:r>
              <a:rPr lang="en-US" altLang="ja-JP" sz="1400" dirty="0">
                <a:solidFill>
                  <a:srgbClr val="002060"/>
                </a:solidFill>
              </a:rPr>
              <a:t>※</a:t>
            </a:r>
            <a:r>
              <a:rPr lang="ja-JP" altLang="en-US" sz="1400" dirty="0">
                <a:solidFill>
                  <a:srgbClr val="002060"/>
                </a:solidFill>
              </a:rPr>
              <a:t>欠席時のビデオ補講</a:t>
            </a:r>
            <a:r>
              <a:rPr lang="ja-JP" altLang="en-US" sz="1400" dirty="0" smtClean="0">
                <a:solidFill>
                  <a:srgbClr val="002060"/>
                </a:solidFill>
              </a:rPr>
              <a:t>あり</a:t>
            </a:r>
            <a:endParaRPr lang="en-US" altLang="ja-JP" sz="1400" dirty="0" smtClean="0">
              <a:solidFill>
                <a:srgbClr val="002060"/>
              </a:solidFill>
            </a:endParaRPr>
          </a:p>
          <a:p>
            <a:r>
              <a:rPr lang="ja-JP" altLang="en-US" sz="1400" dirty="0" smtClean="0">
                <a:solidFill>
                  <a:srgbClr val="002060"/>
                </a:solidFill>
              </a:rPr>
              <a:t>　　  　　　</a:t>
            </a:r>
            <a:r>
              <a:rPr lang="en-US" altLang="ja-JP" sz="1400" dirty="0" smtClean="0">
                <a:solidFill>
                  <a:srgbClr val="002060"/>
                </a:solidFill>
              </a:rPr>
              <a:t>781,000</a:t>
            </a:r>
            <a:r>
              <a:rPr lang="ja-JP" altLang="en-US" sz="1400" dirty="0" smtClean="0">
                <a:solidFill>
                  <a:srgbClr val="002060"/>
                </a:solidFill>
              </a:rPr>
              <a:t>円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</a:rPr>
              <a:t>入会金</a:t>
            </a:r>
            <a:r>
              <a:rPr lang="en-US" altLang="ja-JP" sz="1400" dirty="0" smtClean="0">
                <a:solidFill>
                  <a:srgbClr val="002060"/>
                </a:solidFill>
              </a:rPr>
              <a:t>1</a:t>
            </a:r>
            <a:r>
              <a:rPr lang="ja-JP" altLang="en-US" sz="1400" dirty="0" smtClean="0">
                <a:solidFill>
                  <a:srgbClr val="002060"/>
                </a:solidFill>
              </a:rPr>
              <a:t>万円・月会費</a:t>
            </a:r>
            <a:r>
              <a:rPr lang="en-US" altLang="ja-JP" sz="1400" dirty="0" smtClean="0">
                <a:solidFill>
                  <a:srgbClr val="002060"/>
                </a:solidFill>
              </a:rPr>
              <a:t>2</a:t>
            </a:r>
            <a:r>
              <a:rPr lang="ja-JP" altLang="en-US" sz="1400" dirty="0" smtClean="0">
                <a:solidFill>
                  <a:srgbClr val="002060"/>
                </a:solidFill>
              </a:rPr>
              <a:t>万円</a:t>
            </a:r>
            <a:endParaRPr lang="en-US" altLang="ja-JP" sz="1400" dirty="0" smtClean="0">
              <a:solidFill>
                <a:srgbClr val="002060"/>
              </a:solidFill>
            </a:endParaRPr>
          </a:p>
          <a:p>
            <a:r>
              <a:rPr lang="ja-JP" altLang="en-US" sz="1400" dirty="0">
                <a:solidFill>
                  <a:srgbClr val="002060"/>
                </a:solidFill>
              </a:rPr>
              <a:t>　　　　　</a:t>
            </a:r>
            <a:r>
              <a:rPr lang="ja-JP" altLang="en-US" sz="1400" dirty="0" smtClean="0">
                <a:solidFill>
                  <a:srgbClr val="002060"/>
                </a:solidFill>
              </a:rPr>
              <a:t>              </a:t>
            </a:r>
            <a:r>
              <a:rPr lang="ja-JP" altLang="en-US" sz="1400" dirty="0">
                <a:solidFill>
                  <a:srgbClr val="002060"/>
                </a:solidFill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</a:rPr>
              <a:t>　     ﾃｷｽﾄ代</a:t>
            </a:r>
            <a:r>
              <a:rPr lang="en-US" altLang="ja-JP" sz="1400" dirty="0" smtClean="0">
                <a:solidFill>
                  <a:srgbClr val="002060"/>
                </a:solidFill>
              </a:rPr>
              <a:t>3,5</a:t>
            </a:r>
            <a:r>
              <a:rPr lang="ja-JP" altLang="en-US" sz="1400" dirty="0" smtClean="0">
                <a:solidFill>
                  <a:srgbClr val="002060"/>
                </a:solidFill>
              </a:rPr>
              <a:t>万円</a:t>
            </a:r>
            <a:r>
              <a:rPr lang="ja-JP" altLang="en-US" sz="1400" dirty="0">
                <a:solidFill>
                  <a:srgbClr val="002060"/>
                </a:solidFill>
              </a:rPr>
              <a:t>・免許料</a:t>
            </a:r>
            <a:r>
              <a:rPr lang="en-US" altLang="ja-JP" sz="1400" dirty="0">
                <a:solidFill>
                  <a:srgbClr val="002060"/>
                </a:solidFill>
              </a:rPr>
              <a:t>35</a:t>
            </a:r>
            <a:r>
              <a:rPr lang="ja-JP" altLang="en-US" sz="1400" dirty="0">
                <a:solidFill>
                  <a:srgbClr val="002060"/>
                </a:solidFill>
              </a:rPr>
              <a:t>万円</a:t>
            </a:r>
            <a:r>
              <a:rPr lang="en-US" altLang="ja-JP" sz="1400" dirty="0">
                <a:solidFill>
                  <a:srgbClr val="002060"/>
                </a:solidFill>
              </a:rPr>
              <a:t> </a:t>
            </a:r>
            <a:endParaRPr lang="ja-JP" altLang="en-US" sz="1300" dirty="0">
              <a:solidFill>
                <a:srgbClr val="002060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365" y="10285105"/>
            <a:ext cx="3161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📩　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info@t-a-o.co.jp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4805" y="486864"/>
            <a:ext cx="7285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★</a:t>
            </a:r>
            <a:r>
              <a:rPr lang="ja-JP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5050"/>
                </a:solidFill>
              </a:rPr>
              <a:t>占い鑑定イベント開催</a:t>
            </a:r>
            <a:r>
              <a:rPr lang="ja-JP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★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8" name="正方形/長方形 47"/>
          <p:cNvSpPr/>
          <p:nvPr/>
        </p:nvSpPr>
        <p:spPr>
          <a:xfrm rot="20801309">
            <a:off x="271295" y="7462075"/>
            <a:ext cx="2304318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目指せ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！</a:t>
            </a:r>
            <a:r>
              <a:rPr kumimoji="1" lang="ja-JP" alt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中州</a:t>
            </a:r>
            <a:r>
              <a:rPr kumimoji="1" lang="ja-JP" alt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の母</a:t>
            </a:r>
            <a:endParaRPr kumimoji="1" lang="en-US" altLang="ja-JP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41830" y="7072638"/>
            <a:ext cx="29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 smtClean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</a:t>
            </a:r>
            <a:r>
              <a:rPr lang="ja-JP" altLang="en-US" sz="1800" dirty="0" smtClean="0">
                <a:solidFill>
                  <a:srgbClr val="FF5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８</a:t>
            </a:r>
            <a:r>
              <a:rPr kumimoji="1" lang="ja-JP" altLang="en-US" sz="1800" dirty="0" smtClean="0">
                <a:solidFill>
                  <a:srgbClr val="FF5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1800" dirty="0" smtClean="0">
                <a:solidFill>
                  <a:srgbClr val="FF5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kumimoji="1" lang="ja-JP" altLang="en-US" sz="1800" dirty="0" smtClean="0">
                <a:solidFill>
                  <a:srgbClr val="FF5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日開講予定</a:t>
            </a:r>
            <a:r>
              <a:rPr kumimoji="1" lang="ja-JP" altLang="en-US" sz="1800" dirty="0" smtClean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</a:t>
            </a:r>
            <a:endParaRPr kumimoji="1" lang="ja-JP" altLang="en-US" sz="1800" dirty="0"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26520" y="6006832"/>
            <a:ext cx="697627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料金</a:t>
            </a:r>
            <a:endParaRPr lang="ja-JP" altLang="en-US" sz="20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47140" y="5939055"/>
            <a:ext cx="5938533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3</a:t>
            </a:r>
            <a:r>
              <a:rPr lang="en-US" altLang="ja-JP" b="1" dirty="0">
                <a:solidFill>
                  <a:srgbClr val="002060"/>
                </a:solidFill>
              </a:rPr>
              <a:t>,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000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円</a:t>
            </a:r>
            <a:r>
              <a:rPr lang="en-US" altLang="ja-JP" b="1" dirty="0" smtClean="0">
                <a:solidFill>
                  <a:srgbClr val="002060"/>
                </a:solidFill>
              </a:rPr>
              <a:t>/30</a:t>
            </a:r>
            <a:r>
              <a:rPr lang="ja-JP" altLang="en-US" b="1" dirty="0" smtClean="0">
                <a:solidFill>
                  <a:srgbClr val="002060"/>
                </a:solidFill>
              </a:rPr>
              <a:t>分・</a:t>
            </a:r>
            <a:r>
              <a:rPr lang="en-US" altLang="ja-JP" b="1" dirty="0" smtClean="0">
                <a:solidFill>
                  <a:srgbClr val="002060"/>
                </a:solidFill>
              </a:rPr>
              <a:t>1</a:t>
            </a:r>
            <a:r>
              <a:rPr lang="ja-JP" altLang="en-US" b="1" dirty="0" smtClean="0">
                <a:solidFill>
                  <a:srgbClr val="002060"/>
                </a:solidFill>
              </a:rPr>
              <a:t>名様　　 </a:t>
            </a:r>
            <a:endParaRPr lang="en-US" altLang="ja-JP" b="1" dirty="0" smtClean="0">
              <a:solidFill>
                <a:srgbClr val="002060"/>
              </a:solidFill>
            </a:endParaRPr>
          </a:p>
          <a:p>
            <a:r>
              <a:rPr lang="en-US" altLang="ja-JP" b="1" dirty="0" smtClean="0">
                <a:solidFill>
                  <a:srgbClr val="002060"/>
                </a:solidFill>
              </a:rPr>
              <a:t>2,000</a:t>
            </a:r>
            <a:r>
              <a:rPr lang="ja-JP" altLang="en-US" b="1" dirty="0" smtClean="0">
                <a:solidFill>
                  <a:srgbClr val="002060"/>
                </a:solidFill>
              </a:rPr>
              <a:t>円</a:t>
            </a:r>
            <a:r>
              <a:rPr lang="en-US" altLang="ja-JP" b="1" dirty="0" smtClean="0">
                <a:solidFill>
                  <a:srgbClr val="002060"/>
                </a:solidFill>
              </a:rPr>
              <a:t>/1</a:t>
            </a:r>
            <a:r>
              <a:rPr lang="ja-JP" altLang="en-US" b="1" dirty="0" smtClean="0">
                <a:solidFill>
                  <a:srgbClr val="002060"/>
                </a:solidFill>
              </a:rPr>
              <a:t>名様  </a:t>
            </a:r>
            <a:r>
              <a:rPr lang="en-US" altLang="ja-JP" b="1" dirty="0" smtClean="0">
                <a:solidFill>
                  <a:srgbClr val="002060"/>
                </a:solidFill>
              </a:rPr>
              <a:t>(</a:t>
            </a:r>
            <a:r>
              <a:rPr lang="ja-JP" altLang="en-US" b="1" dirty="0" smtClean="0">
                <a:solidFill>
                  <a:srgbClr val="002060"/>
                </a:solidFill>
              </a:rPr>
              <a:t>追加料金）　</a:t>
            </a:r>
            <a:r>
              <a:rPr lang="ja-JP" altLang="en-US" b="1" dirty="0" smtClean="0"/>
              <a:t>　</a:t>
            </a:r>
            <a:endParaRPr lang="en-US" altLang="ja-JP" b="1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447140" y="6580171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※</a:t>
            </a:r>
            <a:r>
              <a:rPr kumimoji="1" lang="ja-JP" altLang="en-US" sz="1200" dirty="0" smtClean="0">
                <a:solidFill>
                  <a:srgbClr val="002060"/>
                </a:solidFill>
              </a:rPr>
              <a:t>完全予約制になります。</a:t>
            </a:r>
            <a:endParaRPr kumimoji="1" lang="en-US" altLang="ja-JP" sz="1200" dirty="0" smtClean="0">
              <a:solidFill>
                <a:srgbClr val="002060"/>
              </a:solidFill>
            </a:endParaRPr>
          </a:p>
          <a:p>
            <a:r>
              <a:rPr kumimoji="1" lang="ja-JP" altLang="en-US" sz="1200" dirty="0" smtClean="0">
                <a:solidFill>
                  <a:srgbClr val="002060"/>
                </a:solidFill>
              </a:rPr>
              <a:t>事前にお電話にてご希望の日時をご予約ください。</a:t>
            </a:r>
            <a:endParaRPr kumimoji="1" lang="ja-JP" altLang="en-US" sz="1200" dirty="0">
              <a:solidFill>
                <a:srgbClr val="002060"/>
              </a:solidFill>
            </a:endParaRPr>
          </a:p>
        </p:txBody>
      </p:sp>
      <p:sp>
        <p:nvSpPr>
          <p:cNvPr id="1029" name="正方形/長方形 1028"/>
          <p:cNvSpPr/>
          <p:nvPr/>
        </p:nvSpPr>
        <p:spPr>
          <a:xfrm>
            <a:off x="0" y="0"/>
            <a:ext cx="7775575" cy="545420"/>
          </a:xfrm>
          <a:prstGeom prst="rect">
            <a:avLst/>
          </a:prstGeom>
          <a:gradFill>
            <a:gsLst>
              <a:gs pos="0">
                <a:srgbClr val="990099"/>
              </a:gs>
              <a:gs pos="46000">
                <a:schemeClr val="bg1"/>
              </a:gs>
              <a:gs pos="66000">
                <a:srgbClr val="A97AC9"/>
              </a:gs>
              <a:gs pos="40000">
                <a:schemeClr val="bg1"/>
              </a:gs>
              <a:gs pos="62000">
                <a:srgbClr val="FF9999"/>
              </a:gs>
              <a:gs pos="87811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テキスト ボックス 1030"/>
          <p:cNvSpPr txBox="1"/>
          <p:nvPr/>
        </p:nvSpPr>
        <p:spPr>
          <a:xfrm>
            <a:off x="3362464" y="8559670"/>
            <a:ext cx="669318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年　   限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350579" y="8946170"/>
            <a:ext cx="669318" cy="2616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</a:rPr>
              <a:t>受 講 料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034" name="図 10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043" y="5656057"/>
            <a:ext cx="1010938" cy="1294894"/>
          </a:xfrm>
          <a:prstGeom prst="rect">
            <a:avLst/>
          </a:prstGeom>
        </p:spPr>
      </p:pic>
      <p:pic>
        <p:nvPicPr>
          <p:cNvPr id="1036" name="図 10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30009" y="5082266"/>
            <a:ext cx="969004" cy="1309462"/>
          </a:xfrm>
          <a:prstGeom prst="rect">
            <a:avLst/>
          </a:prstGeom>
        </p:spPr>
      </p:pic>
      <p:sp>
        <p:nvSpPr>
          <p:cNvPr id="1039" name="角丸四角形 1038"/>
          <p:cNvSpPr/>
          <p:nvPr/>
        </p:nvSpPr>
        <p:spPr>
          <a:xfrm>
            <a:off x="1237393" y="9661807"/>
            <a:ext cx="5418225" cy="242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619551" y="9648294"/>
            <a:ext cx="5787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rgbClr val="002060"/>
                </a:solidFill>
              </a:rPr>
              <a:t>お問い合わせ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・お申込み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はお電話またはメールにてどうぞ。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191</Words>
  <Application>Microsoft Office PowerPoint</Application>
  <PresentationFormat>ユーザー設定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HGS創英角ｺﾞｼｯｸUB</vt:lpstr>
      <vt:lpstr>HG創英角ｺﾞｼｯｸUB</vt:lpstr>
      <vt:lpstr>ＭＳ Ｐゴシック</vt:lpstr>
      <vt:lpstr>小塚ゴシック Pro B</vt:lpstr>
      <vt:lpstr>小塚ゴシック Pro H</vt:lpstr>
      <vt:lpstr>Arial</vt:lpstr>
      <vt:lpstr>Calibri</vt:lpstr>
      <vt:lpstr>Calibri Light</vt:lpstr>
      <vt:lpstr>Segoe UI Black</vt:lpstr>
      <vt:lpstr>11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2016-06-14T06:39:33Z</dcterms:modified>
</cp:coreProperties>
</file>